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Noto Sans" panose="020B050204050409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8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2" autoAdjust="0"/>
    <p:restoredTop sz="97039"/>
  </p:normalViewPr>
  <p:slideViewPr>
    <p:cSldViewPr snapToGrid="0" snapToObjects="1">
      <p:cViewPr varScale="1">
        <p:scale>
          <a:sx n="109" d="100"/>
          <a:sy n="109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F8D93-32A6-6142-BAD2-850D659256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781334"/>
            <a:ext cx="6096001" cy="5295333"/>
          </a:xfrm>
        </p:spPr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D6D04578-0E44-CA43-904F-16030942C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92118" y="0"/>
            <a:ext cx="5299881" cy="68580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>
            <a:extLst>
              <a:ext uri="{FF2B5EF4-FFF2-40B4-BE49-F238E27FC236}">
                <a16:creationId xmlns:a16="http://schemas.microsoft.com/office/drawing/2014/main" id="{45F41B04-5AA5-D51E-171C-0092F17D28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77468" y="1501576"/>
            <a:ext cx="5898707" cy="385484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1745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046F434-A0CE-4648-B7ED-F65F79DF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341" y="1303294"/>
            <a:ext cx="11349319" cy="720650"/>
          </a:xfrm>
        </p:spPr>
        <p:txBody>
          <a:bodyPr>
            <a:normAutofit/>
          </a:bodyPr>
          <a:lstStyle>
            <a:lvl1pPr marL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000" b="1" kern="1200" spc="-15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텍스트 개체 틀 9">
            <a:extLst>
              <a:ext uri="{FF2B5EF4-FFF2-40B4-BE49-F238E27FC236}">
                <a16:creationId xmlns:a16="http://schemas.microsoft.com/office/drawing/2014/main" id="{A5AEB7B4-8602-EB4A-92EA-0457F850C8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1341" y="2428876"/>
            <a:ext cx="11349319" cy="395996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7CC6D3CB-1105-FECF-B17F-D13F7BD878C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594374" y="1377849"/>
            <a:ext cx="2012511" cy="410230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2358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B4D5EBBE-78BD-FC47-9725-172670706C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45614" y="698411"/>
            <a:ext cx="3640785" cy="4669609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51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2BABE-BBAD-CB46-A741-944DA49A4DC9}" type="datetimeFigureOut">
              <a:rPr kumimoji="1" lang="ko-KR" altLang="en-US" smtClean="0"/>
              <a:t>2023-12-05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10" r:id="rId3"/>
    <p:sldLayoutId id="2147483711" r:id="rId4"/>
    <p:sldLayoutId id="214748371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자유형 64">
            <a:extLst>
              <a:ext uri="{FF2B5EF4-FFF2-40B4-BE49-F238E27FC236}">
                <a16:creationId xmlns:a16="http://schemas.microsoft.com/office/drawing/2014/main" id="{80BC5C71-14E4-961F-BFDA-29B24B271D43}"/>
              </a:ext>
            </a:extLst>
          </p:cNvPr>
          <p:cNvSpPr/>
          <p:nvPr/>
        </p:nvSpPr>
        <p:spPr>
          <a:xfrm>
            <a:off x="4879419" y="4903046"/>
            <a:ext cx="2834032" cy="1954955"/>
          </a:xfrm>
          <a:custGeom>
            <a:avLst/>
            <a:gdLst>
              <a:gd name="connsiteX0" fmla="*/ 1417016 w 2834032"/>
              <a:gd name="connsiteY0" fmla="*/ 0 h 1954955"/>
              <a:gd name="connsiteX1" fmla="*/ 2834032 w 2834032"/>
              <a:gd name="connsiteY1" fmla="*/ 1417016 h 1954955"/>
              <a:gd name="connsiteX2" fmla="*/ 2770326 w 2834032"/>
              <a:gd name="connsiteY2" fmla="*/ 1838393 h 1954955"/>
              <a:gd name="connsiteX3" fmla="*/ 2727664 w 2834032"/>
              <a:gd name="connsiteY3" fmla="*/ 1954955 h 1954955"/>
              <a:gd name="connsiteX4" fmla="*/ 1949381 w 2834032"/>
              <a:gd name="connsiteY4" fmla="*/ 1954955 h 1954955"/>
              <a:gd name="connsiteX5" fmla="*/ 1952435 w 2834032"/>
              <a:gd name="connsiteY5" fmla="*/ 1952435 h 1954955"/>
              <a:gd name="connsiteX6" fmla="*/ 2174213 w 2834032"/>
              <a:gd name="connsiteY6" fmla="*/ 1417016 h 1954955"/>
              <a:gd name="connsiteX7" fmla="*/ 1417016 w 2834032"/>
              <a:gd name="connsiteY7" fmla="*/ 659819 h 1954955"/>
              <a:gd name="connsiteX8" fmla="*/ 659819 w 2834032"/>
              <a:gd name="connsiteY8" fmla="*/ 1417016 h 1954955"/>
              <a:gd name="connsiteX9" fmla="*/ 881597 w 2834032"/>
              <a:gd name="connsiteY9" fmla="*/ 1952435 h 1954955"/>
              <a:gd name="connsiteX10" fmla="*/ 884652 w 2834032"/>
              <a:gd name="connsiteY10" fmla="*/ 1954955 h 1954955"/>
              <a:gd name="connsiteX11" fmla="*/ 106369 w 2834032"/>
              <a:gd name="connsiteY11" fmla="*/ 1954955 h 1954955"/>
              <a:gd name="connsiteX12" fmla="*/ 63707 w 2834032"/>
              <a:gd name="connsiteY12" fmla="*/ 1838393 h 1954955"/>
              <a:gd name="connsiteX13" fmla="*/ 0 w 2834032"/>
              <a:gd name="connsiteY13" fmla="*/ 1417016 h 1954955"/>
              <a:gd name="connsiteX14" fmla="*/ 1417016 w 2834032"/>
              <a:gd name="connsiteY14" fmla="*/ 0 h 1954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34032" h="1954955">
                <a:moveTo>
                  <a:pt x="1417016" y="0"/>
                </a:moveTo>
                <a:cubicBezTo>
                  <a:pt x="2199612" y="0"/>
                  <a:pt x="2834032" y="634420"/>
                  <a:pt x="2834032" y="1417016"/>
                </a:cubicBezTo>
                <a:cubicBezTo>
                  <a:pt x="2834032" y="1563753"/>
                  <a:pt x="2811728" y="1705280"/>
                  <a:pt x="2770326" y="1838393"/>
                </a:cubicBezTo>
                <a:lnTo>
                  <a:pt x="2727664" y="1954955"/>
                </a:lnTo>
                <a:lnTo>
                  <a:pt x="1949381" y="1954955"/>
                </a:lnTo>
                <a:lnTo>
                  <a:pt x="1952435" y="1952435"/>
                </a:lnTo>
                <a:cubicBezTo>
                  <a:pt x="2089461" y="1815410"/>
                  <a:pt x="2174213" y="1626110"/>
                  <a:pt x="2174213" y="1417016"/>
                </a:cubicBezTo>
                <a:cubicBezTo>
                  <a:pt x="2174213" y="998828"/>
                  <a:pt x="1835204" y="659819"/>
                  <a:pt x="1417016" y="659819"/>
                </a:cubicBezTo>
                <a:cubicBezTo>
                  <a:pt x="998828" y="659819"/>
                  <a:pt x="659819" y="998828"/>
                  <a:pt x="659819" y="1417016"/>
                </a:cubicBezTo>
                <a:cubicBezTo>
                  <a:pt x="659819" y="1626110"/>
                  <a:pt x="744572" y="1815410"/>
                  <a:pt x="881597" y="1952435"/>
                </a:cubicBezTo>
                <a:lnTo>
                  <a:pt x="884652" y="1954955"/>
                </a:lnTo>
                <a:lnTo>
                  <a:pt x="106369" y="1954955"/>
                </a:lnTo>
                <a:lnTo>
                  <a:pt x="63707" y="1838393"/>
                </a:lnTo>
                <a:cubicBezTo>
                  <a:pt x="22304" y="1705280"/>
                  <a:pt x="0" y="1563753"/>
                  <a:pt x="0" y="1417016"/>
                </a:cubicBezTo>
                <a:cubicBezTo>
                  <a:pt x="0" y="634420"/>
                  <a:pt x="634420" y="0"/>
                  <a:pt x="14170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010DBFC-C69A-644D-B58A-1674DAE2B309}"/>
              </a:ext>
            </a:extLst>
          </p:cNvPr>
          <p:cNvSpPr/>
          <p:nvPr/>
        </p:nvSpPr>
        <p:spPr>
          <a:xfrm>
            <a:off x="0" y="0"/>
            <a:ext cx="83442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1E4EC2-0970-9243-A65D-1637429AD371}"/>
              </a:ext>
            </a:extLst>
          </p:cNvPr>
          <p:cNvSpPr txBox="1"/>
          <p:nvPr/>
        </p:nvSpPr>
        <p:spPr>
          <a:xfrm rot="5400000">
            <a:off x="-1899206" y="3237986"/>
            <a:ext cx="4722780" cy="382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pPr algn="ctr"/>
            <a:r>
              <a:rPr lang="uk-UA" altLang="ko-KR" spc="300" dirty="0">
                <a:solidFill>
                  <a:schemeClr val="bg1"/>
                </a:solidFill>
              </a:rPr>
              <a:t>Відгук після відвідування</a:t>
            </a:r>
            <a:endParaRPr lang="pt-BR" altLang="ko-KR" spc="3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924368" y="1786164"/>
            <a:ext cx="489265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r>
              <a:rPr lang="ru-RU" altLang="ko-KR" sz="6600" b="1" spc="0" dirty="0">
                <a:solidFill>
                  <a:schemeClr val="accent1"/>
                </a:solidFill>
              </a:rPr>
              <a:t>Соф</a:t>
            </a:r>
            <a:r>
              <a:rPr lang="uk-UA" altLang="ko-KR" sz="6600" b="1" spc="0" dirty="0" err="1">
                <a:solidFill>
                  <a:schemeClr val="accent1"/>
                </a:solidFill>
              </a:rPr>
              <a:t>іївський</a:t>
            </a:r>
            <a:r>
              <a:rPr lang="uk-UA" altLang="ko-KR" sz="6600" b="1" spc="0" dirty="0">
                <a:solidFill>
                  <a:schemeClr val="accent1"/>
                </a:solidFill>
              </a:rPr>
              <a:t> собор</a:t>
            </a:r>
            <a:endParaRPr lang="ko-KR" altLang="en-US" sz="4800" b="1" spc="0" dirty="0">
              <a:solidFill>
                <a:schemeClr val="accent1"/>
              </a:solidFill>
            </a:endParaRPr>
          </a:p>
        </p:txBody>
      </p:sp>
      <p:sp>
        <p:nvSpPr>
          <p:cNvPr id="62" name="자유형 61">
            <a:extLst>
              <a:ext uri="{FF2B5EF4-FFF2-40B4-BE49-F238E27FC236}">
                <a16:creationId xmlns:a16="http://schemas.microsoft.com/office/drawing/2014/main" id="{7F40F496-FEAA-8F5B-89FB-1F9BDA432053}"/>
              </a:ext>
            </a:extLst>
          </p:cNvPr>
          <p:cNvSpPr/>
          <p:nvPr/>
        </p:nvSpPr>
        <p:spPr>
          <a:xfrm>
            <a:off x="3169520" y="1"/>
            <a:ext cx="2748837" cy="1077733"/>
          </a:xfrm>
          <a:custGeom>
            <a:avLst/>
            <a:gdLst>
              <a:gd name="connsiteX0" fmla="*/ 0 w 2748837"/>
              <a:gd name="connsiteY0" fmla="*/ 0 h 1077733"/>
              <a:gd name="connsiteX1" fmla="*/ 700905 w 2748837"/>
              <a:gd name="connsiteY1" fmla="*/ 0 h 1077733"/>
              <a:gd name="connsiteX2" fmla="*/ 746539 w 2748837"/>
              <a:gd name="connsiteY2" fmla="*/ 84073 h 1077733"/>
              <a:gd name="connsiteX3" fmla="*/ 1374418 w 2748837"/>
              <a:gd name="connsiteY3" fmla="*/ 417914 h 1077733"/>
              <a:gd name="connsiteX4" fmla="*/ 2002298 w 2748837"/>
              <a:gd name="connsiteY4" fmla="*/ 84073 h 1077733"/>
              <a:gd name="connsiteX5" fmla="*/ 2047931 w 2748837"/>
              <a:gd name="connsiteY5" fmla="*/ 0 h 1077733"/>
              <a:gd name="connsiteX6" fmla="*/ 2748837 w 2748837"/>
              <a:gd name="connsiteY6" fmla="*/ 0 h 1077733"/>
              <a:gd name="connsiteX7" fmla="*/ 2727728 w 2748837"/>
              <a:gd name="connsiteY7" fmla="*/ 82094 h 1077733"/>
              <a:gd name="connsiteX8" fmla="*/ 1374418 w 2748837"/>
              <a:gd name="connsiteY8" fmla="*/ 1077733 h 1077733"/>
              <a:gd name="connsiteX9" fmla="*/ 21108 w 2748837"/>
              <a:gd name="connsiteY9" fmla="*/ 82094 h 1077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48837" h="1077733">
                <a:moveTo>
                  <a:pt x="0" y="0"/>
                </a:moveTo>
                <a:lnTo>
                  <a:pt x="700905" y="0"/>
                </a:lnTo>
                <a:lnTo>
                  <a:pt x="746539" y="84073"/>
                </a:lnTo>
                <a:cubicBezTo>
                  <a:pt x="882612" y="285489"/>
                  <a:pt x="1113051" y="417914"/>
                  <a:pt x="1374418" y="417914"/>
                </a:cubicBezTo>
                <a:cubicBezTo>
                  <a:pt x="1635786" y="417914"/>
                  <a:pt x="1866224" y="285489"/>
                  <a:pt x="2002298" y="84073"/>
                </a:cubicBezTo>
                <a:lnTo>
                  <a:pt x="2047931" y="0"/>
                </a:lnTo>
                <a:lnTo>
                  <a:pt x="2748837" y="0"/>
                </a:lnTo>
                <a:lnTo>
                  <a:pt x="2727728" y="82094"/>
                </a:lnTo>
                <a:cubicBezTo>
                  <a:pt x="2548317" y="658917"/>
                  <a:pt x="2010277" y="1077733"/>
                  <a:pt x="1374418" y="1077733"/>
                </a:cubicBezTo>
                <a:cubicBezTo>
                  <a:pt x="738559" y="1077733"/>
                  <a:pt x="200519" y="658917"/>
                  <a:pt x="21108" y="820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pic>
        <p:nvPicPr>
          <p:cNvPr id="1034" name="Picture 10" descr="Софийский собор (Киев) — Википедия">
            <a:extLst>
              <a:ext uri="{FF2B5EF4-FFF2-40B4-BE49-F238E27FC236}">
                <a16:creationId xmlns:a16="http://schemas.microsoft.com/office/drawing/2014/main" id="{9586E819-AFD4-4953-897B-3E0D3554671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9" r="6799"/>
          <a:stretch>
            <a:fillRect/>
          </a:stretch>
        </p:blipFill>
        <p:spPr bwMode="auto">
          <a:xfrm>
            <a:off x="6095999" y="495057"/>
            <a:ext cx="6096001" cy="529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A4A64C76-899C-4336-BD24-0CB61E004624}"/>
              </a:ext>
            </a:extLst>
          </p:cNvPr>
          <p:cNvSpPr txBox="1"/>
          <p:nvPr/>
        </p:nvSpPr>
        <p:spPr>
          <a:xfrm>
            <a:off x="6424245" y="5971566"/>
            <a:ext cx="5439508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pPr algn="ctr"/>
            <a:r>
              <a:rPr lang="uk-UA" altLang="ko-KR" spc="300" dirty="0">
                <a:solidFill>
                  <a:srgbClr val="7E8F74"/>
                </a:solidFill>
              </a:rPr>
              <a:t>Бойко Кирило, ФеС-21с</a:t>
            </a:r>
          </a:p>
          <a:p>
            <a:pPr algn="ctr"/>
            <a:r>
              <a:rPr lang="uk-UA" altLang="ko-KR" spc="300" dirty="0">
                <a:solidFill>
                  <a:srgbClr val="7E8F74"/>
                </a:solidFill>
              </a:rPr>
              <a:t>(фотографії взяті з інтернет ресурсів)</a:t>
            </a:r>
            <a:endParaRPr lang="pt-BR" altLang="ko-KR" spc="300" dirty="0">
              <a:solidFill>
                <a:srgbClr val="7E8F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698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C9B4755-888F-4E8B-4254-BE6E04543FB5}"/>
              </a:ext>
            </a:extLst>
          </p:cNvPr>
          <p:cNvSpPr txBox="1"/>
          <p:nvPr/>
        </p:nvSpPr>
        <p:spPr>
          <a:xfrm>
            <a:off x="914400" y="2485897"/>
            <a:ext cx="5035849" cy="264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uk-UA" dirty="0">
                <a:solidFill>
                  <a:schemeClr val="tx1"/>
                </a:solidFill>
              </a:rPr>
              <a:t>Моє перше враження від відвідування Софіївського собору у Києві було, м'яко кажучи, не найкращим. Ззовні цей собор для мене виглядав майже як звичайна сільська церква, тільки збільшена у кілька разів. Однак, коли я потрапив всередину, зрозумів, що його сучасний вигляд значно відрізняється від того, який був спочатку. А коли знову побачив його ззовні, почав звертати увагу саме на шматочки залишків первозданної архітектури фасадів.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2106198-77BB-1676-9A70-E767455C5A0F}"/>
              </a:ext>
            </a:extLst>
          </p:cNvPr>
          <p:cNvSpPr/>
          <p:nvPr/>
        </p:nvSpPr>
        <p:spPr>
          <a:xfrm>
            <a:off x="914400" y="941033"/>
            <a:ext cx="1147482" cy="11474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BE1CEC-2C97-0E78-21FF-06F92B47D78F}"/>
              </a:ext>
            </a:extLst>
          </p:cNvPr>
          <p:cNvSpPr txBox="1"/>
          <p:nvPr/>
        </p:nvSpPr>
        <p:spPr>
          <a:xfrm>
            <a:off x="2497648" y="853054"/>
            <a:ext cx="36342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r>
              <a:rPr lang="uk-UA" sz="4000" b="1" i="1" dirty="0"/>
              <a:t>Перше </a:t>
            </a:r>
            <a:r>
              <a:rPr lang="uk-UA" sz="4000" dirty="0"/>
              <a:t>враження</a:t>
            </a:r>
            <a:endParaRPr lang="ko-KR" altLang="en-US" sz="4000" dirty="0"/>
          </a:p>
        </p:txBody>
      </p:sp>
      <p:sp>
        <p:nvSpPr>
          <p:cNvPr id="4" name="AutoShape 2" descr="Софійський собор у Києві. 80 фото">
            <a:extLst>
              <a:ext uri="{FF2B5EF4-FFF2-40B4-BE49-F238E27FC236}">
                <a16:creationId xmlns:a16="http://schemas.microsoft.com/office/drawing/2014/main" id="{3C78447B-A1F7-490A-B846-41F73197E98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pic>
        <p:nvPicPr>
          <p:cNvPr id="2060" name="Picture 12" descr="Софійський собор реконструюють за 79 мільйонів гривень - BUDUEMO.COM -  професійний будівельний портал">
            <a:extLst>
              <a:ext uri="{FF2B5EF4-FFF2-40B4-BE49-F238E27FC236}">
                <a16:creationId xmlns:a16="http://schemas.microsoft.com/office/drawing/2014/main" id="{FC404414-8F97-433C-BE8C-02F10958FE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2" t="1" r="31482" b="8333"/>
          <a:stretch/>
        </p:blipFill>
        <p:spPr bwMode="auto">
          <a:xfrm>
            <a:off x="7091082" y="285750"/>
            <a:ext cx="4528038" cy="628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도넛[D] 10">
            <a:extLst>
              <a:ext uri="{FF2B5EF4-FFF2-40B4-BE49-F238E27FC236}">
                <a16:creationId xmlns:a16="http://schemas.microsoft.com/office/drawing/2014/main" id="{9DA3382B-A4FD-2BC4-55A0-A043BE0556F8}"/>
              </a:ext>
            </a:extLst>
          </p:cNvPr>
          <p:cNvSpPr/>
          <p:nvPr/>
        </p:nvSpPr>
        <p:spPr>
          <a:xfrm>
            <a:off x="6592660" y="5371775"/>
            <a:ext cx="996844" cy="996844"/>
          </a:xfrm>
          <a:prstGeom prst="donut">
            <a:avLst>
              <a:gd name="adj" fmla="val 3397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701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9AC7B35-4BDA-09BB-F1F7-B8FD067088E4}"/>
              </a:ext>
            </a:extLst>
          </p:cNvPr>
          <p:cNvSpPr/>
          <p:nvPr/>
        </p:nvSpPr>
        <p:spPr>
          <a:xfrm>
            <a:off x="376517" y="376517"/>
            <a:ext cx="4948518" cy="64814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87E5A6-7588-7F4A-BD1E-614C94FF2316}"/>
              </a:ext>
            </a:extLst>
          </p:cNvPr>
          <p:cNvSpPr txBox="1"/>
          <p:nvPr/>
        </p:nvSpPr>
        <p:spPr>
          <a:xfrm>
            <a:off x="1129553" y="2708163"/>
            <a:ext cx="3770300" cy="264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uk-UA" dirty="0">
                <a:solidFill>
                  <a:schemeClr val="bg1"/>
                </a:solidFill>
              </a:rPr>
              <a:t>Побачивши макет цієї споруди у часи князя Ярослава, я відчув розчарування стосовно реставрації, зробленої за часів Івана Мазепи. Було сумно бачити, як відновлено той собор, який колись мав іншу, більш вражаючу архітектуру. Проте, у мене виникла вдячність і визнання їм за те, що зберегли певні деталі та частини, які мали свою початкову красу.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9DB5FD-0F49-56FA-C5C5-63DEBC17D5A0}"/>
              </a:ext>
            </a:extLst>
          </p:cNvPr>
          <p:cNvSpPr txBox="1"/>
          <p:nvPr/>
        </p:nvSpPr>
        <p:spPr>
          <a:xfrm>
            <a:off x="1372881" y="1431375"/>
            <a:ext cx="352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algn="r"/>
            <a:r>
              <a:rPr lang="uk-UA" dirty="0"/>
              <a:t>Реставрація</a:t>
            </a:r>
            <a:endParaRPr lang="ko-KR" altLang="en-US" b="0" dirty="0"/>
          </a:p>
        </p:txBody>
      </p:sp>
      <p:pic>
        <p:nvPicPr>
          <p:cNvPr id="3076" name="Picture 4" descr="Софія Київська. Графіті, світське життя князів, саркофаг і зниклі реліквії  | Українська правда">
            <a:extLst>
              <a:ext uri="{FF2B5EF4-FFF2-40B4-BE49-F238E27FC236}">
                <a16:creationId xmlns:a16="http://schemas.microsoft.com/office/drawing/2014/main" id="{CF9A1325-9F41-428B-8FE3-CED260853FC7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t="5125" r="8709" b="9812"/>
          <a:stretch/>
        </p:blipFill>
        <p:spPr bwMode="auto">
          <a:xfrm>
            <a:off x="5652889" y="1428418"/>
            <a:ext cx="6139613" cy="4066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92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831D933B-D88E-F41F-5E5A-244D7B853ED2}"/>
              </a:ext>
            </a:extLst>
          </p:cNvPr>
          <p:cNvSpPr/>
          <p:nvPr/>
        </p:nvSpPr>
        <p:spPr>
          <a:xfrm>
            <a:off x="0" y="2715490"/>
            <a:ext cx="12192000" cy="41425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26AA1C96-CADF-E944-809B-DEE779406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612" y="805185"/>
            <a:ext cx="6027585" cy="1554780"/>
          </a:xfrm>
        </p:spPr>
        <p:txBody>
          <a:bodyPr/>
          <a:lstStyle/>
          <a:p>
            <a:r>
              <a:rPr lang="uk-UA" i="1" dirty="0"/>
              <a:t>Поєднання</a:t>
            </a:r>
            <a:r>
              <a:rPr lang="uk-UA" dirty="0"/>
              <a:t> </a:t>
            </a:r>
            <a:br>
              <a:rPr lang="uk-UA" dirty="0"/>
            </a:br>
            <a:r>
              <a:rPr lang="uk-UA" b="0" dirty="0"/>
              <a:t>сучасного та минулого</a:t>
            </a:r>
            <a:endParaRPr lang="ko-Kore-KR" altLang="en-US" b="0" dirty="0"/>
          </a:p>
        </p:txBody>
      </p:sp>
      <p:pic>
        <p:nvPicPr>
          <p:cNvPr id="4102" name="Picture 6" descr="Погляд у вічність&quot;. Унікальне пано із писанок у Софії Київській | Україна  Інкогніта">
            <a:extLst>
              <a:ext uri="{FF2B5EF4-FFF2-40B4-BE49-F238E27FC236}">
                <a16:creationId xmlns:a16="http://schemas.microsoft.com/office/drawing/2014/main" id="{D700AFB0-FB5E-440A-8D99-B975748AB144}"/>
              </a:ext>
            </a:extLst>
          </p:cNvPr>
          <p:cNvPicPr>
            <a:picLocks noGrp="1" noChangeAspect="1" noChangeArrowheads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2" r="10892"/>
          <a:stretch>
            <a:fillRect/>
          </a:stretch>
        </p:blipFill>
        <p:spPr bwMode="auto">
          <a:xfrm>
            <a:off x="6592582" y="944971"/>
            <a:ext cx="4907756" cy="478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BC6427-C0D2-462D-86BC-0CE2362FBD51}"/>
              </a:ext>
            </a:extLst>
          </p:cNvPr>
          <p:cNvSpPr txBox="1"/>
          <p:nvPr/>
        </p:nvSpPr>
        <p:spPr>
          <a:xfrm>
            <a:off x="691612" y="2977925"/>
            <a:ext cx="5209308" cy="2321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uk-UA" sz="1400" dirty="0">
                <a:solidFill>
                  <a:schemeClr val="bg1"/>
                </a:solidFill>
              </a:rPr>
              <a:t>Окрім цього, мене зацікавила композиція яка прикрашала стіну - образ Марії Діви «Погляд у вічність», виконана з різноманітних писанок. Це було цікавим експериментом у поєднанні сучасного мистецтва та стародавньої архітектури. Однак, на мою думку, ця композиція не дуже вписувалась у велич старовинної цього місця і створювала дещо дивну, хоч і вражаючу атмосферу.</a:t>
            </a:r>
          </a:p>
          <a:p>
            <a:pPr>
              <a:lnSpc>
                <a:spcPct val="150000"/>
              </a:lnSpc>
            </a:pPr>
            <a:endParaRPr lang="uk-UA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43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9AC7B35-4BDA-09BB-F1F7-B8FD067088E4}"/>
              </a:ext>
            </a:extLst>
          </p:cNvPr>
          <p:cNvSpPr/>
          <p:nvPr/>
        </p:nvSpPr>
        <p:spPr>
          <a:xfrm>
            <a:off x="376517" y="0"/>
            <a:ext cx="494851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자유형 15">
            <a:extLst>
              <a:ext uri="{FF2B5EF4-FFF2-40B4-BE49-F238E27FC236}">
                <a16:creationId xmlns:a16="http://schemas.microsoft.com/office/drawing/2014/main" id="{9D5062DF-B605-CC6E-4E40-F0CE8B981524}"/>
              </a:ext>
            </a:extLst>
          </p:cNvPr>
          <p:cNvSpPr/>
          <p:nvPr/>
        </p:nvSpPr>
        <p:spPr>
          <a:xfrm>
            <a:off x="4497722" y="0"/>
            <a:ext cx="2834032" cy="1759050"/>
          </a:xfrm>
          <a:custGeom>
            <a:avLst/>
            <a:gdLst>
              <a:gd name="connsiteX0" fmla="*/ 43305 w 2834032"/>
              <a:gd name="connsiteY0" fmla="*/ 0 h 1759050"/>
              <a:gd name="connsiteX1" fmla="*/ 744997 w 2834032"/>
              <a:gd name="connsiteY1" fmla="*/ 0 h 1759050"/>
              <a:gd name="connsiteX2" fmla="*/ 719324 w 2834032"/>
              <a:gd name="connsiteY2" fmla="*/ 47299 h 1759050"/>
              <a:gd name="connsiteX3" fmla="*/ 659819 w 2834032"/>
              <a:gd name="connsiteY3" fmla="*/ 342034 h 1759050"/>
              <a:gd name="connsiteX4" fmla="*/ 1417016 w 2834032"/>
              <a:gd name="connsiteY4" fmla="*/ 1099231 h 1759050"/>
              <a:gd name="connsiteX5" fmla="*/ 2174213 w 2834032"/>
              <a:gd name="connsiteY5" fmla="*/ 342034 h 1759050"/>
              <a:gd name="connsiteX6" fmla="*/ 2114709 w 2834032"/>
              <a:gd name="connsiteY6" fmla="*/ 47299 h 1759050"/>
              <a:gd name="connsiteX7" fmla="*/ 2089036 w 2834032"/>
              <a:gd name="connsiteY7" fmla="*/ 0 h 1759050"/>
              <a:gd name="connsiteX8" fmla="*/ 2790727 w 2834032"/>
              <a:gd name="connsiteY8" fmla="*/ 0 h 1759050"/>
              <a:gd name="connsiteX9" fmla="*/ 2805243 w 2834032"/>
              <a:gd name="connsiteY9" fmla="*/ 56456 h 1759050"/>
              <a:gd name="connsiteX10" fmla="*/ 2834032 w 2834032"/>
              <a:gd name="connsiteY10" fmla="*/ 342034 h 1759050"/>
              <a:gd name="connsiteX11" fmla="*/ 1417016 w 2834032"/>
              <a:gd name="connsiteY11" fmla="*/ 1759050 h 1759050"/>
              <a:gd name="connsiteX12" fmla="*/ 0 w 2834032"/>
              <a:gd name="connsiteY12" fmla="*/ 342034 h 1759050"/>
              <a:gd name="connsiteX13" fmla="*/ 28789 w 2834032"/>
              <a:gd name="connsiteY13" fmla="*/ 56456 h 175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834032" h="1759050">
                <a:moveTo>
                  <a:pt x="43305" y="0"/>
                </a:moveTo>
                <a:lnTo>
                  <a:pt x="744997" y="0"/>
                </a:lnTo>
                <a:lnTo>
                  <a:pt x="719324" y="47299"/>
                </a:lnTo>
                <a:cubicBezTo>
                  <a:pt x="681007" y="137889"/>
                  <a:pt x="659819" y="237487"/>
                  <a:pt x="659819" y="342034"/>
                </a:cubicBezTo>
                <a:cubicBezTo>
                  <a:pt x="659819" y="760222"/>
                  <a:pt x="998828" y="1099231"/>
                  <a:pt x="1417016" y="1099231"/>
                </a:cubicBezTo>
                <a:cubicBezTo>
                  <a:pt x="1835204" y="1099231"/>
                  <a:pt x="2174213" y="760222"/>
                  <a:pt x="2174213" y="342034"/>
                </a:cubicBezTo>
                <a:cubicBezTo>
                  <a:pt x="2174213" y="237487"/>
                  <a:pt x="2153025" y="137889"/>
                  <a:pt x="2114709" y="47299"/>
                </a:cubicBezTo>
                <a:lnTo>
                  <a:pt x="2089036" y="0"/>
                </a:lnTo>
                <a:lnTo>
                  <a:pt x="2790727" y="0"/>
                </a:lnTo>
                <a:lnTo>
                  <a:pt x="2805243" y="56456"/>
                </a:lnTo>
                <a:cubicBezTo>
                  <a:pt x="2824119" y="148700"/>
                  <a:pt x="2834032" y="244210"/>
                  <a:pt x="2834032" y="342034"/>
                </a:cubicBezTo>
                <a:cubicBezTo>
                  <a:pt x="2834032" y="1124630"/>
                  <a:pt x="2199612" y="1759050"/>
                  <a:pt x="1417016" y="1759050"/>
                </a:cubicBezTo>
                <a:cubicBezTo>
                  <a:pt x="634420" y="1759050"/>
                  <a:pt x="0" y="1124630"/>
                  <a:pt x="0" y="342034"/>
                </a:cubicBezTo>
                <a:cubicBezTo>
                  <a:pt x="0" y="244210"/>
                  <a:pt x="9913" y="148700"/>
                  <a:pt x="28789" y="5645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EAF331-9F77-CC78-D1FD-38C672AE6D47}"/>
              </a:ext>
            </a:extLst>
          </p:cNvPr>
          <p:cNvSpPr/>
          <p:nvPr/>
        </p:nvSpPr>
        <p:spPr>
          <a:xfrm>
            <a:off x="947899" y="1489980"/>
            <a:ext cx="3640785" cy="46696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19" name="자유형 18">
            <a:extLst>
              <a:ext uri="{FF2B5EF4-FFF2-40B4-BE49-F238E27FC236}">
                <a16:creationId xmlns:a16="http://schemas.microsoft.com/office/drawing/2014/main" id="{97C10452-9992-46FB-B5B3-DEC0A65A0F08}"/>
              </a:ext>
            </a:extLst>
          </p:cNvPr>
          <p:cNvSpPr/>
          <p:nvPr/>
        </p:nvSpPr>
        <p:spPr>
          <a:xfrm>
            <a:off x="6964461" y="5863700"/>
            <a:ext cx="2705639" cy="994300"/>
          </a:xfrm>
          <a:custGeom>
            <a:avLst/>
            <a:gdLst>
              <a:gd name="connsiteX0" fmla="*/ 1352819 w 2705639"/>
              <a:gd name="connsiteY0" fmla="*/ 0 h 994300"/>
              <a:gd name="connsiteX1" fmla="*/ 2658479 w 2705639"/>
              <a:gd name="connsiteY1" fmla="*/ 865450 h 994300"/>
              <a:gd name="connsiteX2" fmla="*/ 2705639 w 2705639"/>
              <a:gd name="connsiteY2" fmla="*/ 994300 h 994300"/>
              <a:gd name="connsiteX3" fmla="*/ 1981046 w 2705639"/>
              <a:gd name="connsiteY3" fmla="*/ 994300 h 994300"/>
              <a:gd name="connsiteX4" fmla="*/ 1980699 w 2705639"/>
              <a:gd name="connsiteY4" fmla="*/ 993660 h 994300"/>
              <a:gd name="connsiteX5" fmla="*/ 1352819 w 2705639"/>
              <a:gd name="connsiteY5" fmla="*/ 659819 h 994300"/>
              <a:gd name="connsiteX6" fmla="*/ 724940 w 2705639"/>
              <a:gd name="connsiteY6" fmla="*/ 993660 h 994300"/>
              <a:gd name="connsiteX7" fmla="*/ 724592 w 2705639"/>
              <a:gd name="connsiteY7" fmla="*/ 994300 h 994300"/>
              <a:gd name="connsiteX8" fmla="*/ 0 w 2705639"/>
              <a:gd name="connsiteY8" fmla="*/ 994300 h 994300"/>
              <a:gd name="connsiteX9" fmla="*/ 47160 w 2705639"/>
              <a:gd name="connsiteY9" fmla="*/ 865450 h 994300"/>
              <a:gd name="connsiteX10" fmla="*/ 1352819 w 2705639"/>
              <a:gd name="connsiteY10" fmla="*/ 0 h 99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05639" h="994300">
                <a:moveTo>
                  <a:pt x="1352819" y="0"/>
                </a:moveTo>
                <a:cubicBezTo>
                  <a:pt x="1939766" y="0"/>
                  <a:pt x="2443364" y="356862"/>
                  <a:pt x="2658479" y="865450"/>
                </a:cubicBezTo>
                <a:lnTo>
                  <a:pt x="2705639" y="994300"/>
                </a:lnTo>
                <a:lnTo>
                  <a:pt x="1981046" y="994300"/>
                </a:lnTo>
                <a:lnTo>
                  <a:pt x="1980699" y="993660"/>
                </a:lnTo>
                <a:cubicBezTo>
                  <a:pt x="1844625" y="792245"/>
                  <a:pt x="1614186" y="659819"/>
                  <a:pt x="1352819" y="659819"/>
                </a:cubicBezTo>
                <a:cubicBezTo>
                  <a:pt x="1091452" y="659819"/>
                  <a:pt x="861014" y="792245"/>
                  <a:pt x="724940" y="993660"/>
                </a:cubicBezTo>
                <a:lnTo>
                  <a:pt x="724592" y="994300"/>
                </a:lnTo>
                <a:lnTo>
                  <a:pt x="0" y="994300"/>
                </a:lnTo>
                <a:lnTo>
                  <a:pt x="47160" y="865450"/>
                </a:lnTo>
                <a:cubicBezTo>
                  <a:pt x="262274" y="356862"/>
                  <a:pt x="765872" y="0"/>
                  <a:pt x="13528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7F3C40-F7A5-2F09-C6DE-E4DBB168BCEF}"/>
              </a:ext>
            </a:extLst>
          </p:cNvPr>
          <p:cNvSpPr txBox="1"/>
          <p:nvPr/>
        </p:nvSpPr>
        <p:spPr>
          <a:xfrm>
            <a:off x="6453977" y="2466166"/>
            <a:ext cx="4168805" cy="3290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uk-UA" dirty="0">
                <a:solidFill>
                  <a:schemeClr val="tx1"/>
                </a:solidFill>
              </a:rPr>
              <a:t>Після відвідування Софіївського собору у Києві мої враження були змішані. Ззовні він виглядав </a:t>
            </a:r>
            <a:r>
              <a:rPr lang="uk-UA" dirty="0" err="1">
                <a:solidFill>
                  <a:schemeClr val="tx1"/>
                </a:solidFill>
              </a:rPr>
              <a:t>малопривабливо</a:t>
            </a:r>
            <a:r>
              <a:rPr lang="uk-UA" dirty="0">
                <a:solidFill>
                  <a:schemeClr val="tx1"/>
                </a:solidFill>
              </a:rPr>
              <a:t>, але виявився дивовижним зсередини. Оглядаючи минуле та порівнюючи його із сучасністю, я відчув розчарування від реставрацій, які загубили архітектурну велич та характер споруди. Крім того відвідування собору принесло змішані враження, показавши, як сучасність та </a:t>
            </a:r>
            <a:r>
              <a:rPr lang="uk-UA" dirty="0" err="1">
                <a:solidFill>
                  <a:schemeClr val="tx1"/>
                </a:solidFill>
              </a:rPr>
              <a:t>старовинність</a:t>
            </a:r>
            <a:r>
              <a:rPr lang="uk-UA" dirty="0">
                <a:solidFill>
                  <a:schemeClr val="tx1"/>
                </a:solidFill>
              </a:rPr>
              <a:t> можуть співіснувати, але не завжди гармонійно.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F7D000E-F5A5-2E29-2F8D-89F14B009EC9}"/>
              </a:ext>
            </a:extLst>
          </p:cNvPr>
          <p:cNvSpPr/>
          <p:nvPr/>
        </p:nvSpPr>
        <p:spPr>
          <a:xfrm>
            <a:off x="6453977" y="1158885"/>
            <a:ext cx="4511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7200" b="1" i="1" dirty="0"/>
              <a:t>Висновок</a:t>
            </a:r>
            <a:endParaRPr lang="ko-Kore-KR" altLang="en-US" sz="7200" b="1" i="1" spc="-150" dirty="0">
              <a:latin typeface="+mj-lt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B8B27D1-14FF-48CB-A70C-8BF028CB97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1903" b="1903"/>
          <a:stretch/>
        </p:blipFill>
        <p:spPr/>
      </p:pic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7E8F74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9533</TotalTime>
  <Words>291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Arial</vt:lpstr>
      <vt:lpstr>Noto Sans</vt:lpstr>
      <vt:lpstr>Office 테마</vt:lpstr>
      <vt:lpstr>PowerPoint Presentation</vt:lpstr>
      <vt:lpstr>PowerPoint Presentation</vt:lpstr>
      <vt:lpstr>PowerPoint Presentation</vt:lpstr>
      <vt:lpstr>Поєднання  сучасного та минулого</vt:lpstr>
      <vt:lpstr>PowerPoint Presentation</vt:lpstr>
    </vt:vector>
  </TitlesOfParts>
  <Manager>Slide Members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IA.HAN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Кирилл Бойко</cp:lastModifiedBy>
  <cp:revision>6</cp:revision>
  <dcterms:created xsi:type="dcterms:W3CDTF">2022-01-01T06:51:30Z</dcterms:created>
  <dcterms:modified xsi:type="dcterms:W3CDTF">2023-12-05T10:08:35Z</dcterms:modified>
  <cp:category>www.slidemembers.com</cp:category>
</cp:coreProperties>
</file>

<file path=docProps/thumbnail.jpeg>
</file>